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8" r:id="rId2"/>
  </p:sldMasterIdLst>
  <p:notesMasterIdLst>
    <p:notesMasterId r:id="rId20"/>
  </p:notesMasterIdLst>
  <p:handoutMasterIdLst>
    <p:handoutMasterId r:id="rId21"/>
  </p:handoutMasterIdLst>
  <p:sldIdLst>
    <p:sldId id="386" r:id="rId3"/>
    <p:sldId id="384" r:id="rId4"/>
    <p:sldId id="395" r:id="rId5"/>
    <p:sldId id="409" r:id="rId6"/>
    <p:sldId id="410" r:id="rId7"/>
    <p:sldId id="405" r:id="rId8"/>
    <p:sldId id="402" r:id="rId9"/>
    <p:sldId id="406" r:id="rId10"/>
    <p:sldId id="413" r:id="rId11"/>
    <p:sldId id="411" r:id="rId12"/>
    <p:sldId id="412" r:id="rId13"/>
    <p:sldId id="407" r:id="rId14"/>
    <p:sldId id="414" r:id="rId15"/>
    <p:sldId id="415" r:id="rId16"/>
    <p:sldId id="400" r:id="rId17"/>
    <p:sldId id="404" r:id="rId18"/>
    <p:sldId id="408" r:id="rId19"/>
  </p:sldIdLst>
  <p:sldSz cx="9144000" cy="6858000" type="screen4x3"/>
  <p:notesSz cx="6381750" cy="8686800"/>
  <p:custDataLst>
    <p:tags r:id="rId22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660066"/>
    <a:srgbClr val="003300"/>
    <a:srgbClr val="000099"/>
    <a:srgbClr val="663300"/>
    <a:srgbClr val="31344F"/>
    <a:srgbClr val="660033"/>
    <a:srgbClr val="365254"/>
    <a:srgbClr val="314B4D"/>
    <a:srgbClr val="95B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1" autoAdjust="0"/>
    <p:restoredTop sz="91098" autoAdjust="0"/>
  </p:normalViewPr>
  <p:slideViewPr>
    <p:cSldViewPr snapToGrid="0">
      <p:cViewPr varScale="1">
        <p:scale>
          <a:sx n="105" d="100"/>
          <a:sy n="105" d="100"/>
        </p:scale>
        <p:origin x="176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717" y="-72"/>
      </p:cViewPr>
      <p:guideLst>
        <p:guide orient="horz" pos="2736"/>
        <p:guide pos="20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76F2438-C599-1042-B22E-4F2C800A97BC}" type="datetimeFigureOut">
              <a:rPr lang="pt-BR"/>
              <a:pPr>
                <a:defRPr/>
              </a:pPr>
              <a:t>26/03/2021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3D0F0B-820C-2149-AF03-56B86B13E1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0059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52E0582-BCD0-FE48-91B7-7A93B227A4F0}" type="datetimeFigureOut">
              <a:rPr lang="pt-BR"/>
              <a:pPr>
                <a:defRPr/>
              </a:pPr>
              <a:t>26/03/2021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19175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38175" y="4125913"/>
            <a:ext cx="5105400" cy="3910012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61ABDA-FE35-9645-8C6E-5084AF5A7E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39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dirty="0"/>
              <a:t>0’ 30’’ </a:t>
            </a:r>
            <a:br>
              <a:rPr lang="pt-BR" sz="2000" dirty="0"/>
            </a:br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50272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1’ 00’’ por que esses componentes foram escolhidos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6521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0’ 30’’ como os componentes estão distribuídos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6574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0’ 30’’ como os componentes estão distribuídos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20073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0’ 30’’ como os componentes estão distribuídos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3892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2’ 30’’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7846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1’ 30’’ Selecionei alguns pontos importantes para avaliar a arquitetura focando mais nos pontos de atenção, aqueles </a:t>
            </a:r>
            <a:r>
              <a:rPr lang="pt-BR" i="1" dirty="0"/>
              <a:t>trade-</a:t>
            </a:r>
            <a:r>
              <a:rPr lang="pt-BR" i="1" dirty="0" err="1"/>
              <a:t>offs</a:t>
            </a:r>
            <a:r>
              <a:rPr lang="pt-BR" i="1" dirty="0"/>
              <a:t> </a:t>
            </a:r>
            <a:r>
              <a:rPr lang="pt-BR" dirty="0"/>
              <a:t>que podem ser melhorados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60202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0’ 30’’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6927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0’ 20’’ Resumo da história de usuário da POC #1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2029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0’ 20’’ História de usuário da POC #2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0110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0’ 20’’ História de usuário da POC #3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3168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1’ 00’’ Escolhi alguns requisitos principais que tinham sido levantados no trabalho</a:t>
            </a:r>
          </a:p>
          <a:p>
            <a:r>
              <a:rPr lang="pt-BR" dirty="0"/>
              <a:t>Na POC 3 é exibida a capacidade de processamento na ferramenta de BI e essa carga de processamento não precisa estar no servidor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80739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0’ 30’’ Algumas restrições e as consequências resultantes na arquitetura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480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1’ 00’’ Achei melhor representar os mecanismos utilizando o desenho informal de arquitetura</a:t>
            </a:r>
          </a:p>
          <a:p>
            <a:r>
              <a:rPr lang="pt-BR" dirty="0"/>
              <a:t>Só apontei os principais mecanismos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0015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1’ 00’’ por que esses componentes foram escolhidos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82354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1’ 00’’ por que esses componentes foram escolhidos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1413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2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4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51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9pPr>
    </p:titleStyle>
    <p:bodyStyle>
      <a:lvl1pPr marL="268288" indent="-268288" algn="l" rtl="0" eaLnBrk="0" fontAlgn="base" hangingPunct="0">
        <a:spcBef>
          <a:spcPct val="100000"/>
        </a:spcBef>
        <a:spcAft>
          <a:spcPct val="0"/>
        </a:spcAft>
        <a:buSzPct val="9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265113" algn="l" rtl="0" eaLnBrk="0" fontAlgn="base" hangingPunct="0">
        <a:spcBef>
          <a:spcPct val="50000"/>
        </a:spcBef>
        <a:spcAft>
          <a:spcPct val="20000"/>
        </a:spcAft>
        <a:buSzPct val="70000"/>
        <a:buFont typeface="Wingdings 3" charset="2"/>
        <a:buChar char=""/>
        <a:defRPr sz="2000">
          <a:solidFill>
            <a:schemeClr val="tx1"/>
          </a:solidFill>
          <a:latin typeface="+mn-lt"/>
        </a:defRPr>
      </a:lvl2pPr>
      <a:lvl3pPr marL="1169988" indent="-2778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1519238" indent="-169863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4R_HhvD4sEQ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aixaDeTexto 1"/>
          <p:cNvSpPr txBox="1">
            <a:spLocks noChangeArrowheads="1"/>
          </p:cNvSpPr>
          <p:nvPr/>
        </p:nvSpPr>
        <p:spPr bwMode="auto">
          <a:xfrm>
            <a:off x="0" y="4598988"/>
            <a:ext cx="91440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Filipe Oliveira e Oliveira</a:t>
            </a:r>
            <a:b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Orientador(a): Prof. Dr. Pedro Alves de Oliveira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997528" y="1805049"/>
            <a:ext cx="7065818" cy="25888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9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3400" b="1" dirty="0">
                <a:solidFill>
                  <a:srgbClr val="314B4D"/>
                </a:solidFill>
                <a:latin typeface="Calibri" pitchFamily="34" charset="0"/>
                <a:cs typeface="Calibri" pitchFamily="34" charset="0"/>
              </a:rPr>
              <a:t>SISTEMA DE GESTÃO INTEGRADA PARA PREFEITURA MUNICIPAL</a:t>
            </a:r>
          </a:p>
          <a:p>
            <a:pPr algn="ctr"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AE11674-9704-44EF-B570-17674CF19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634E5B-7EA9-4821-B26E-4DC23EBD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9144000" cy="914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2871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AE11674-9704-44EF-B570-17674CF19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634E5B-7EA9-4821-B26E-4DC23EBD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0"/>
            <a:ext cx="9144000" cy="914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732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CA249C6-8EE8-44DD-B5BF-36B2596D1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41539F-0C9F-46F3-8A87-EDA6EE5AD5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08" y="1765300"/>
            <a:ext cx="3802384" cy="41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CA249C6-8EE8-44DD-B5BF-36B2596D1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41539F-0C9F-46F3-8A87-EDA6EE5AD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1005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4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CA249C6-8EE8-44DD-B5BF-36B2596D1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41539F-0C9F-46F3-8A87-EDA6EE5AD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194155"/>
            <a:ext cx="9143999" cy="1005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0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3B27E147-402A-4EA7-B7C7-6046E78EF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pic>
        <p:nvPicPr>
          <p:cNvPr id="2" name="Banca_FilipeOliveiraEOliveira">
            <a:hlinkClick r:id="" action="ppaction://media"/>
            <a:extLst>
              <a:ext uri="{FF2B5EF4-FFF2-40B4-BE49-F238E27FC236}">
                <a16:creationId xmlns:a16="http://schemas.microsoft.com/office/drawing/2014/main" id="{89B206AA-0C28-4C00-862F-FF216B847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900" y="1718469"/>
            <a:ext cx="7581900" cy="426481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12BD2CD-3A2E-42C0-A843-37B70E727743}"/>
              </a:ext>
            </a:extLst>
          </p:cNvPr>
          <p:cNvSpPr txBox="1"/>
          <p:nvPr/>
        </p:nvSpPr>
        <p:spPr>
          <a:xfrm>
            <a:off x="5116038" y="6354029"/>
            <a:ext cx="402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https://youtu.be/4R_HhvD4sEQ</a:t>
            </a:r>
            <a:r>
              <a:rPr lang="pt-BR" b="1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(2’ 43’’)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✔ Módulos complementares e com responsabilidades bem definidas;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✔ Utilizar o que cada ambiente oferece de melhor;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✔ Solução de integração possui altíssima flexibilidade;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⚠ A separação da arquitetura em duas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infras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(</a:t>
            </a:r>
            <a:r>
              <a:rPr lang="pt-BR" sz="23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on premise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 </a:t>
            </a:r>
            <a:r>
              <a:rPr lang="pt-BR" sz="23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cloud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) causa tráfego intenso de rede, o link privado entre os ambientes tem que ser bem dimensionado;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⚠ Parceiro cloud não precisa ser a AWS. Questões contratuais de </a:t>
            </a:r>
            <a:r>
              <a:rPr lang="pt-BR" sz="23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compliance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/custo costumam ser mais determinantes nesta escolha;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⚠ Uso da </a:t>
            </a:r>
            <a:r>
              <a:rPr lang="pt-BR" sz="23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stack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de BI da Microsoft é paga e pode não se justificar, caso seus melhores recursos não sejam utilizados pela gestão.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A872753-C8E9-4F4F-8594-392FD5C9F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</p:spTree>
    <p:extLst>
      <p:ext uri="{BB962C8B-B14F-4D97-AF65-F5344CB8AC3E}">
        <p14:creationId xmlns:p14="http://schemas.microsoft.com/office/powerpoint/2010/main" val="176356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Conclusões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i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</a:rPr>
              <a:t>Como os dados que a cidade já possui podem ser melhor utilizados?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Este foi o principal direcionador na execução deste trabalho e acredito que este objetivo e também os requisitos colocados na proposta foram atingidos.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Buscou-se também aplicar várias disciplinas diferentes neste trabalho já que o mesmo abrange diferentes áreas de conhecimento dentro da tecnologia, indo desde o </a:t>
            </a:r>
            <a:r>
              <a:rPr lang="pt-BR" sz="2300" b="1" dirty="0">
                <a:solidFill>
                  <a:srgbClr val="000099"/>
                </a:solidFill>
                <a:latin typeface="Calibri" pitchFamily="34" charset="0"/>
              </a:rPr>
              <a:t>desenvolvimento de aplicação web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, até a </a:t>
            </a:r>
            <a:r>
              <a:rPr lang="pt-BR" sz="2300" b="1" dirty="0">
                <a:solidFill>
                  <a:srgbClr val="663300"/>
                </a:solidFill>
                <a:latin typeface="Calibri" pitchFamily="34" charset="0"/>
              </a:rPr>
              <a:t>análise de dados de negócio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, a </a:t>
            </a:r>
            <a:r>
              <a:rPr lang="pt-BR" sz="2300" b="1" dirty="0">
                <a:solidFill>
                  <a:srgbClr val="006600"/>
                </a:solidFill>
                <a:latin typeface="Calibri" pitchFamily="34" charset="0"/>
              </a:rPr>
              <a:t>integração com serviços legados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e a </a:t>
            </a:r>
            <a:r>
              <a:rPr lang="pt-BR" sz="2300" b="1" dirty="0">
                <a:solidFill>
                  <a:srgbClr val="660066"/>
                </a:solidFill>
                <a:latin typeface="Calibri" pitchFamily="34" charset="0"/>
              </a:rPr>
              <a:t>escolha de diferentes linguagens 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para tirar o melhor proveito do que cada uma oferece.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51DF5A60-8111-48D4-A8B3-EF6157AB0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</p:spTree>
    <p:extLst>
      <p:ext uri="{BB962C8B-B14F-4D97-AF65-F5344CB8AC3E}">
        <p14:creationId xmlns:p14="http://schemas.microsoft.com/office/powerpoint/2010/main" val="37200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205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Proposta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 projeto arquitetural busca trazer um maior entendimento e </a:t>
            </a:r>
            <a:r>
              <a:rPr lang="pt-BR" sz="2300" b="1" i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</a:rPr>
              <a:t>clareza sobre os dados já existentes nos diversos sistemas e disponibilizar novas e melhores formas de acesso à informação, tanto para a equipe de gestão quanto para a população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. Portanto, os principais focos da arquitetura estão na integração entre os sistemas e na utilização apropriada dos dados.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– História de usuário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84F2E5AA-7B44-4ECF-8AD8-BCAF161F0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3B2105E-F587-451D-A18F-27271DE09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2518"/>
              </p:ext>
            </p:extLst>
          </p:nvPr>
        </p:nvGraphicFramePr>
        <p:xfrm>
          <a:off x="228600" y="1874004"/>
          <a:ext cx="8713788" cy="3895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13788">
                  <a:extLst>
                    <a:ext uri="{9D8B030D-6E8A-4147-A177-3AD203B41FA5}">
                      <a16:colId xmlns:a16="http://schemas.microsoft.com/office/drawing/2014/main" val="1097167153"/>
                    </a:ext>
                  </a:extLst>
                </a:gridCol>
              </a:tblGrid>
              <a:tr h="1581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COMO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gestor municipal </a:t>
                      </a: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QUERO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utilizar o SGM em qualquer dispositivo desktop ou mobile que possua navegador de internet </a:t>
                      </a: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PARA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não ficar limitado a apenas determinados navegadores ou dispositivos.</a:t>
                      </a:r>
                    </a:p>
                  </a:txBody>
                  <a:tcPr marL="67562" marR="67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046420"/>
                  </a:ext>
                </a:extLst>
              </a:tr>
              <a:tr h="231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CRITÉRIOS DE ACEITE: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- Verificar se o SGM pode ser utilizado nos navegadores desktop e mobile mais comuns sem perder funcionalidades ou ter sua utilização dificultada (tanto em posição vertical quanto horizontal);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- Os elementos gráficos da tela devem se manter com tamanhos consistentes e utilizáveis nos diversos tamanhos de tela.</a:t>
                      </a:r>
                    </a:p>
                  </a:txBody>
                  <a:tcPr marL="67562" marR="67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14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– História de usuário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84F2E5AA-7B44-4ECF-8AD8-BCAF161F0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3B2105E-F587-451D-A18F-27271DE09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472526"/>
              </p:ext>
            </p:extLst>
          </p:nvPr>
        </p:nvGraphicFramePr>
        <p:xfrm>
          <a:off x="228600" y="1874004"/>
          <a:ext cx="8713788" cy="4035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13788">
                  <a:extLst>
                    <a:ext uri="{9D8B030D-6E8A-4147-A177-3AD203B41FA5}">
                      <a16:colId xmlns:a16="http://schemas.microsoft.com/office/drawing/2014/main" val="1097167153"/>
                    </a:ext>
                  </a:extLst>
                </a:gridCol>
              </a:tblGrid>
              <a:tr h="1581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COMO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gestor municipal </a:t>
                      </a: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QUERO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ter um quadro de aviso emergencial na tela inicial do SGM que liste os totais diários de casos de COVID-19 vindos sistema de saúde </a:t>
                      </a:r>
                      <a:r>
                        <a:rPr lang="pt-BR" sz="23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SASCi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PARA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poder avaliar o aumento de casos e tomar as medidas necessárias.</a:t>
                      </a:r>
                    </a:p>
                  </a:txBody>
                  <a:tcPr marL="67562" marR="67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046420"/>
                  </a:ext>
                </a:extLst>
              </a:tr>
              <a:tr h="231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CRITÉRIOS DE ACEITE: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- Verificar se pelo menos os totais dos últimos 7 dias são trazidos no quadro emergencial;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- A consulta precisa ser on-line no sistema de saúde, não pode trazer informação desatualizada;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- A integração deve ter baixo tempo de resposta e não deve onerar o sistema legado.</a:t>
                      </a:r>
                    </a:p>
                  </a:txBody>
                  <a:tcPr marL="67562" marR="67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9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– História de usuário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84F2E5AA-7B44-4ECF-8AD8-BCAF161F0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3B2105E-F587-451D-A18F-27271DE09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49937"/>
              </p:ext>
            </p:extLst>
          </p:nvPr>
        </p:nvGraphicFramePr>
        <p:xfrm>
          <a:off x="228600" y="1874006"/>
          <a:ext cx="8713788" cy="41076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13788">
                  <a:extLst>
                    <a:ext uri="{9D8B030D-6E8A-4147-A177-3AD203B41FA5}">
                      <a16:colId xmlns:a16="http://schemas.microsoft.com/office/drawing/2014/main" val="1097167153"/>
                    </a:ext>
                  </a:extLst>
                </a:gridCol>
              </a:tblGrid>
              <a:tr h="1576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COMO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gestor municipal </a:t>
                      </a: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QUERO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consumir os dados existentes no Data </a:t>
                      </a:r>
                      <a:r>
                        <a:rPr lang="pt-BR" sz="23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Warehouse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da prefeitura na ferramenta de análise de dados </a:t>
                      </a: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PARA 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fazer estudos baseados nesses dados e criar novos dashboards de acompanhamento de temas específicos.</a:t>
                      </a:r>
                    </a:p>
                  </a:txBody>
                  <a:tcPr marL="67562" marR="67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046420"/>
                  </a:ext>
                </a:extLst>
              </a:tr>
              <a:tr h="25308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CRITÉRIOS DE ACEITE: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- Os dados consultados sempre devem ser a última versão existente no Data </a:t>
                      </a:r>
                      <a:r>
                        <a:rPr lang="pt-BR" sz="23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Warehouse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- Os dados devem estar separados em grupos departamentais;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- Os dados </a:t>
                      </a:r>
                      <a:r>
                        <a:rPr lang="pt-BR" sz="23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no</a:t>
                      </a:r>
                      <a:r>
                        <a:rPr lang="pt-BR" sz="23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 módulo de BI devem estar modelados de forma a permitir a análise granular ou sumarizada, com baixo tempo de resposta.</a:t>
                      </a:r>
                    </a:p>
                  </a:txBody>
                  <a:tcPr marL="67562" marR="67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69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Não Funcionais 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242B9E35-53B2-4404-ABE9-57DDBF6C1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CCE33E-126E-4C0A-BD5D-F3983149C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" y="1870581"/>
            <a:ext cx="8731250" cy="398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RNF2 - Acessibilidade </a:t>
            </a:r>
            <a:r>
              <a:rPr kumimoji="0" lang="pt-BR" altLang="pt-BR" sz="2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O sistema deve prover interface gráfica adaptável para os diversos tipos de dispositivos que poderão ser utilizados</a:t>
            </a:r>
            <a:r>
              <a:rPr kumimoji="0" lang="pt-BR" altLang="pt-BR" sz="23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(POC 1)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RNF3 - Desempenho </a:t>
            </a:r>
            <a:r>
              <a:rPr kumimoji="0" lang="pt-BR" altLang="pt-BR" sz="2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O sistema deve prover bons tempos de resposta, passando a impressão ao usuário de ser rápido</a:t>
            </a:r>
            <a:r>
              <a:rPr kumimoji="0" lang="pt-BR" altLang="pt-BR" sz="23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(POC 3)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RNF5 - Manutenibilidade </a:t>
            </a:r>
            <a:r>
              <a:rPr kumimoji="0" lang="pt-BR" altLang="pt-BR" sz="2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O sistema deve ser de fácil manutenção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RNF7 - Interoperabilidade </a:t>
            </a:r>
            <a:r>
              <a:rPr kumimoji="0" lang="pt-BR" altLang="pt-BR" sz="2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O sistema deve ser capaz de comunicar-se com sistemas pré-existentes, que foram construídos utilizando diferentes tecnologias </a:t>
            </a:r>
            <a:r>
              <a:rPr kumimoji="0" lang="pt-BR" altLang="pt-BR" sz="23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(POC 2)</a:t>
            </a:r>
            <a:endParaRPr kumimoji="0" lang="pt-BR" altLang="pt-BR" sz="2300" b="0" i="1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RNF9 - Segurança </a:t>
            </a:r>
            <a:r>
              <a:rPr kumimoji="0" lang="pt-BR" altLang="pt-BR" sz="23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O sistema deve prover altos padrões de segurança</a:t>
            </a:r>
          </a:p>
        </p:txBody>
      </p:sp>
    </p:spTree>
    <p:extLst>
      <p:ext uri="{BB962C8B-B14F-4D97-AF65-F5344CB8AC3E}">
        <p14:creationId xmlns:p14="http://schemas.microsoft.com/office/powerpoint/2010/main" val="60290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Restrições de projeto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 comunicar via APIs REST</a:t>
            </a:r>
            <a:r>
              <a:rPr lang="pt-BR" sz="2000" b="1" dirty="0">
                <a:solidFill>
                  <a:srgbClr val="660033"/>
                </a:solidFill>
                <a:latin typeface="Calibri" pitchFamily="34" charset="0"/>
              </a:rPr>
              <a:t> -&gt; Sem acesso direto aos bancos </a:t>
            </a:r>
            <a:r>
              <a:rPr lang="pt-BR" sz="2000" b="1">
                <a:solidFill>
                  <a:srgbClr val="660033"/>
                </a:solidFill>
                <a:latin typeface="Calibri" pitchFamily="34" charset="0"/>
              </a:rPr>
              <a:t>de dados</a:t>
            </a:r>
            <a:endParaRPr lang="pt-BR" sz="2000" b="1" dirty="0">
              <a:solidFill>
                <a:srgbClr val="660033"/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Acessado via web e mobile</a:t>
            </a:r>
            <a:r>
              <a:rPr lang="pt-BR" sz="2000" b="1" dirty="0">
                <a:solidFill>
                  <a:srgbClr val="660033"/>
                </a:solidFill>
                <a:latin typeface="Calibri" pitchFamily="34" charset="0"/>
              </a:rPr>
              <a:t> -&gt; Sem instalações locais nas máquinas da gestão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Características de aplicações distribuídas</a:t>
            </a:r>
            <a:r>
              <a:rPr lang="pt-BR" sz="2000" b="1" dirty="0">
                <a:solidFill>
                  <a:srgbClr val="660033"/>
                </a:solidFill>
                <a:latin typeface="Calibri" pitchFamily="34" charset="0"/>
              </a:rPr>
              <a:t>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modernas </a:t>
            </a:r>
            <a:r>
              <a:rPr lang="pt-BR" sz="2000" b="1" dirty="0">
                <a:solidFill>
                  <a:srgbClr val="660033"/>
                </a:solidFill>
                <a:latin typeface="Calibri" pitchFamily="34" charset="0"/>
              </a:rPr>
              <a:t>-&gt; Sem monolitos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Baseada em microsserviços</a:t>
            </a:r>
            <a:r>
              <a:rPr lang="pt-BR" sz="2000" b="1" dirty="0">
                <a:solidFill>
                  <a:srgbClr val="660033"/>
                </a:solidFill>
                <a:latin typeface="Calibri" pitchFamily="34" charset="0"/>
              </a:rPr>
              <a:t> -&gt; Peças desacopladas por padrão e com possibilidade de desenvolvimento em paralelo e em tecnologias diferentes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Modular e implementável em módulos</a:t>
            </a:r>
            <a:r>
              <a:rPr lang="pt-BR" sz="2000" b="1" dirty="0">
                <a:solidFill>
                  <a:srgbClr val="660033"/>
                </a:solidFill>
                <a:latin typeface="Calibri" pitchFamily="34" charset="0"/>
              </a:rPr>
              <a:t> -&gt; Peças desacopladas por padrão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Hospedado em cloud pública/</a:t>
            </a:r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on premise</a:t>
            </a:r>
            <a:r>
              <a:rPr lang="pt-BR" sz="2000" b="1" dirty="0">
                <a:solidFill>
                  <a:srgbClr val="660033"/>
                </a:solidFill>
                <a:latin typeface="Calibri" pitchFamily="34" charset="0"/>
              </a:rPr>
              <a:t> -&gt; Fazer uso de mais de um tipo de infraestrutura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Tecnologias multiplataformas</a:t>
            </a:r>
            <a:r>
              <a:rPr lang="pt-BR" sz="2000" b="1" dirty="0">
                <a:solidFill>
                  <a:srgbClr val="660033"/>
                </a:solidFill>
                <a:latin typeface="Calibri" pitchFamily="34" charset="0"/>
              </a:rPr>
              <a:t> -&gt; Escolha de linguagem multiplataforma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4ECC4162-BB29-4949-8065-97CA59181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</p:spTree>
    <p:extLst>
      <p:ext uri="{BB962C8B-B14F-4D97-AF65-F5344CB8AC3E}">
        <p14:creationId xmlns:p14="http://schemas.microsoft.com/office/powerpoint/2010/main" val="169318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90BF2983-7D05-48F8-B3E1-95D21AF70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8858B7-3A05-4C1E-8194-01C8D4F74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t="2099" r="1790" b="2099"/>
          <a:stretch/>
        </p:blipFill>
        <p:spPr>
          <a:xfrm>
            <a:off x="727036" y="1666875"/>
            <a:ext cx="7689928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AE11674-9704-44EF-B570-17674CF19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INTEGRADA PARA PREFEITURA MUNICIPAL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634E5B-7EA9-4821-B26E-4DC23EBD3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76" y="1765301"/>
            <a:ext cx="4260848" cy="4260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68065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Futura Hv BT"/>
        <a:ea typeface=""/>
        <a:cs typeface=""/>
      </a:majorFont>
      <a:minorFont>
        <a:latin typeface="Trebuchet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1140</Words>
  <Application>Microsoft Office PowerPoint</Application>
  <PresentationFormat>Apresentação na tela (4:3)</PresentationFormat>
  <Paragraphs>105</Paragraphs>
  <Slides>17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6" baseType="lpstr">
      <vt:lpstr>Arial</vt:lpstr>
      <vt:lpstr>Calibri</vt:lpstr>
      <vt:lpstr>EurostileT</vt:lpstr>
      <vt:lpstr>Futura Hv BT</vt:lpstr>
      <vt:lpstr>Trebuchet MS</vt:lpstr>
      <vt:lpstr>Wingdings</vt:lpstr>
      <vt:lpstr>Wingdings 3</vt:lpstr>
      <vt:lpstr>Design padrão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PUC Minas Virtual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de TCC</dc:title>
  <dc:subject>Apresentação de TCC</dc:subject>
  <dc:creator>Marcos Kutova</dc:creator>
  <cp:keywords>TCC, projeto aplicativo, desenvolvimento web</cp:keywords>
  <dc:description/>
  <cp:lastModifiedBy>Filipe Oliveira</cp:lastModifiedBy>
  <cp:revision>45</cp:revision>
  <cp:lastPrinted>2012-09-25T11:26:21Z</cp:lastPrinted>
  <dcterms:created xsi:type="dcterms:W3CDTF">2015-09-11T18:04:53Z</dcterms:created>
  <dcterms:modified xsi:type="dcterms:W3CDTF">2021-03-26T12:48:28Z</dcterms:modified>
  <cp:category>Educação</cp:category>
</cp:coreProperties>
</file>